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sldIdLst>
    <p:sldId id="285" r:id="rId5"/>
    <p:sldId id="323" r:id="rId6"/>
    <p:sldId id="332" r:id="rId7"/>
    <p:sldId id="333" r:id="rId8"/>
    <p:sldId id="335" r:id="rId9"/>
    <p:sldId id="336" r:id="rId10"/>
    <p:sldId id="334" r:id="rId11"/>
    <p:sldId id="338" r:id="rId12"/>
    <p:sldId id="337" r:id="rId13"/>
    <p:sldId id="339" r:id="rId14"/>
    <p:sldId id="341" r:id="rId15"/>
    <p:sldId id="344" r:id="rId16"/>
    <p:sldId id="340" r:id="rId17"/>
    <p:sldId id="343" r:id="rId18"/>
    <p:sldId id="342" r:id="rId19"/>
    <p:sldId id="346" r:id="rId20"/>
    <p:sldId id="345" r:id="rId21"/>
    <p:sldId id="32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3C657D"/>
    <a:srgbClr val="322F2C"/>
    <a:srgbClr val="59B5DA"/>
    <a:srgbClr val="3C3C3C"/>
    <a:srgbClr val="F07520"/>
    <a:srgbClr val="54BCEB"/>
    <a:srgbClr val="006390"/>
    <a:srgbClr val="1B6077"/>
    <a:srgbClr val="3B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0" autoAdjust="0"/>
    <p:restoredTop sz="94726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037043-D10E-364A-94D7-2C62619CED15}" type="datetimeFigureOut">
              <a:rPr lang="en-US" smtClean="0"/>
              <a:t>7/12/2025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1B05B-2984-7A47-A6B5-3323CED1F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09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1B05B-2984-7A47-A6B5-3323CED1FA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153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B1976-89CB-A71C-6D4A-79814C176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90BEA3-70B6-44A2-ECFD-506F3E0642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4867EB-05CD-066A-7D50-34947857B2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F20F6-939E-8DDD-98A7-89B6B1FFEE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1B05B-2984-7A47-A6B5-3323CED1FA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938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FE419-8260-22A8-9DF6-4B10280F3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3A1388-E952-C53D-F0AE-FC795C1490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43B3DA-5092-9F2B-2C1D-D122F5192E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2F860-FBA8-85F9-B495-BA0D2887A7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1B05B-2984-7A47-A6B5-3323CED1FA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36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13A1C-8F4E-649C-9B1F-09DF2E989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AC597A-E5CE-3CC0-270C-189638940F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D3FA6D-BBD3-FF5F-ABDD-3D20E8A13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C97642-59EA-204D-ECB0-05C834DAA6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1B05B-2984-7A47-A6B5-3323CED1FA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436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FC94E-076F-0CB3-A91D-4067B59E4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61B850-3D32-C770-E6F3-7143B837D9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F2EA45-7311-64F9-002B-D44D0C7DC4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D45055-69B8-3CE8-C0F8-1C630A5B2F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1B05B-2984-7A47-A6B5-3323CED1FA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4521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27773-8328-19F1-0CBB-05B02DAAF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653FEB-3ED1-0716-F250-18C96B90BB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F96C9F-1C7C-D8B8-2964-803E16E6E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613A87-2A35-EA8F-3E81-D295DB962B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1B05B-2984-7A47-A6B5-3323CED1FA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9392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7D382-D90D-499E-AB9F-62D5D79DF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D1DDC3-2BE6-481E-D59E-E486B18ABD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052CCF-A1FA-F718-F3B9-415E4C0BA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F085A-6BA8-92F4-44E0-70A4AEF2F7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1B05B-2984-7A47-A6B5-3323CED1FA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349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14E68-150D-A165-9504-11A45397F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4BA079-18C7-5511-1083-B1FB81E19B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A19AF1-299E-DDBC-EE2C-C801281F60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830FC5-3ED9-EB3B-8782-7E42D066DA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1B05B-2984-7A47-A6B5-3323CED1FA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2473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CF18F-83C8-2969-BD8E-C5A5580D2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820C75-2520-2FBA-A039-1335455BD7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281B96-DD09-1635-274E-C63EEB6C97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9CBB2-6B30-ADB3-28F5-7B07895E89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1B05B-2984-7A47-A6B5-3323CED1FA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6138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1B05B-2984-7A47-A6B5-3323CED1FA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26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1B05B-2984-7A47-A6B5-3323CED1FA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276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A15D3-038B-51E4-70CA-765109C60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DDFB82-DFC8-928F-24B7-F8B3E84BE5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F44E73-1FB6-5DCF-C4A8-936537C78B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10A6A6-6B0E-6862-BD97-8CBA9F51D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1B05B-2984-7A47-A6B5-3323CED1FA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682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6AE89-E872-026E-7ADF-57CC0C35D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613F0F-8467-6B12-DA61-A3CCB7DFFF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674048-18D9-F68E-396A-84D8C3FB6B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6983D-723B-8969-BE25-7EEDE13514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1B05B-2984-7A47-A6B5-3323CED1FA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518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D2DFA-E76B-5746-2284-2C88E8ADB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029439-C5C7-2C2C-39F9-4A7A70B7DE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1FC4CD-E00C-D470-BFCB-F0C292D31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B4411-4F50-BD95-3E71-679E8BC3C0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1B05B-2984-7A47-A6B5-3323CED1FA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816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DA367-9571-E85A-11A0-04752CE90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65F7DB-3D0D-B81D-7DB9-42826E63C8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0D90F-0F29-4D1E-9A4C-51783DD440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DFF959-C852-0A68-DCD1-A8F6A42F78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1B05B-2984-7A47-A6B5-3323CED1FA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99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E650A-655B-9535-F83E-23716CA71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095383-B42C-C776-9268-6405B62080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D294F5-E2E2-E5DF-F07B-4026F4DDD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E2DB33-C5C1-61C2-9321-1C5AFA25CB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1B05B-2984-7A47-A6B5-3323CED1FA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788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D28A8-ABAC-9378-1C5F-648E39BF9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37EBAA-5892-E515-4ADA-356BB65BC9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8EB70F-9BC6-2208-59C0-984BB94DAC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FD36D-44E0-039E-8D70-3E71E65788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1B05B-2984-7A47-A6B5-3323CED1FA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371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A8E5F-7292-BB51-F2F5-658A9DC35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83071A-2AEA-4797-E2D5-C219DC7488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5B8C5A-6A64-ECD5-5A51-5ACC782CC3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72C64-2AD5-82C8-75DB-1292C53623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1B05B-2984-7A47-A6B5-3323CED1FA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507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C5527-C517-AD46-9BBB-034C280C47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2EFC71-D4AC-3145-9F92-E688EEFE2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2EF09-57BE-5D45-83B7-D6A938F66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BB5E8-B47F-8547-9CD9-9A1BD0957EBD}" type="datetime1">
              <a:rPr lang="en-AU" smtClean="0"/>
              <a:t>12/07/2025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2DB730-E7AD-EE46-ABE1-88C7E03FA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A9F03-EA9C-C44E-8151-BC3649CA2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5BDA5-1927-4347-BD30-F2500A99A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973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D3EAC-04CE-3842-8887-079F73D56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E3B922-B982-094A-BA4C-DE351CB113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D4D26E-4DE4-8545-8911-8A05B7CEB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F7EEB-64BF-204F-9AA2-17C2E4B8DA58}" type="datetime1">
              <a:rPr lang="en-AU" smtClean="0"/>
              <a:t>12/07/2025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8610E-B9B5-EB49-924F-61412CD10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8AD58-B243-8647-B044-88AC8CC2C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5BDA5-1927-4347-BD30-F2500A99A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64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B1257B-FA4F-EB4A-BC19-CDB3A2FADE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70D6FF-8B61-A641-A9C7-47998CD8C8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8BE4C-B4BB-5C42-8FE8-03A8C70E7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1253D-EF44-9345-A1AE-824D0C0B40DF}" type="datetime1">
              <a:rPr lang="en-AU" smtClean="0"/>
              <a:t>12/07/2025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D1E4B-91D5-B742-8B7C-8087486C1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4607F-F3BC-E04B-86A2-6647A2501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5BDA5-1927-4347-BD30-F2500A99A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3569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15E7B4C7-ED30-420B-92B6-5D1D84E3E1C0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8229600" y="2495550"/>
            <a:ext cx="4940300" cy="4940300"/>
          </a:xfrm>
          <a:prstGeom prst="ellipse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picture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E648C28-5E8B-4683-BCE0-3ED96CE063DE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00900" y="4673600"/>
            <a:ext cx="2374900" cy="2374900"/>
          </a:xfrm>
          <a:prstGeom prst="ellipse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picture here</a:t>
            </a:r>
          </a:p>
        </p:txBody>
      </p:sp>
    </p:spTree>
    <p:extLst>
      <p:ext uri="{BB962C8B-B14F-4D97-AF65-F5344CB8AC3E}">
        <p14:creationId xmlns:p14="http://schemas.microsoft.com/office/powerpoint/2010/main" val="11887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6A8F3-2C65-284A-8DBC-3F9305AF9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34387-5228-EA49-96B2-F2121C505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1CFFAC-462A-D847-82DD-923EC3181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331F6-5EAA-BA4C-AF7B-40BBB6A011D6}" type="datetime1">
              <a:rPr lang="en-AU" smtClean="0"/>
              <a:t>12/07/2025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DE3E7-D46F-3B4A-B3E6-9469B6325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D7B20-3550-F74B-A18E-A3420673F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5BDA5-1927-4347-BD30-F2500A99A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379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07207-71B8-7C43-98B9-74593A25D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DD1905-E296-1D49-B2FE-5A7EBD6F4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88DDA-9C3A-BC42-834C-E852632AD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C6A23-E355-6D47-8757-A8B242262AEC}" type="datetime1">
              <a:rPr lang="en-AU" smtClean="0"/>
              <a:t>12/07/2025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FB425-A1F1-5E47-98A5-1468CAA62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9D4B2-25C3-2240-9746-16AF4CEA4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5BDA5-1927-4347-BD30-F2500A99A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846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B0C8-4A99-054B-9270-FAEEDC826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6E5D6-C1E3-3745-86AF-DA209C03DA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A3BA1-D81A-344F-8E10-375CBD3402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20DE39-3251-6A47-BD62-BCF3EE0A4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C9984-0720-F14C-A35C-4094FF7DAC82}" type="datetime1">
              <a:rPr lang="en-AU" smtClean="0"/>
              <a:t>12/07/2025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CC8A80-230D-2143-BE68-F2C248613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1513BA-1810-B54D-8CF1-E2F45270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5BDA5-1927-4347-BD30-F2500A99A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475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CA337-104F-9C41-B9E3-2EC2279DD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F2628D-817C-DE46-97E0-B94D11109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E23B2C-F6E1-6543-81AF-1612ECD1F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72DFDC-6B7A-CC46-9C66-3F8D48631E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8A6AAB-DCEB-5B45-846F-9107F59DFA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1941C0-ACCC-A84F-A675-F85416FAA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039CA-CA9F-0B4F-B726-7E088D6B7B48}" type="datetime1">
              <a:rPr lang="en-AU" smtClean="0"/>
              <a:t>12/07/2025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E9C842-5329-FC48-8F79-29EB6AD4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09BD86-8711-BC4B-95A9-E44F4480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5BDA5-1927-4347-BD30-F2500A99A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740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82DA9-56EF-7A4C-8BA7-854C9D703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338645-D8F9-814A-AEB5-D6663361E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4DAEF-7766-2646-A25A-6DA248CD3779}" type="datetime1">
              <a:rPr lang="en-AU" smtClean="0"/>
              <a:t>12/07/2025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9E4CCF-11A7-7243-B00B-659196C35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BE85A-4BC3-0C41-8262-2D0F5B93E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5BDA5-1927-4347-BD30-F2500A99A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818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A05B4E-235D-744E-B89E-C66ADBDFE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CED63-B0E9-3D4F-9795-90FE3F6CA8C1}" type="datetime1">
              <a:rPr lang="en-AU" smtClean="0"/>
              <a:t>12/07/2025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977E72-1AEA-AB49-88FF-B4AEF98DD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FD822-59A7-1545-A21F-A8184D8FA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5BDA5-1927-4347-BD30-F2500A99A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54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BA4D-F706-BE48-A49C-F15D7B116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AC2EA-B2C8-EB41-B2A2-638D60B51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897607-1F51-AC47-A346-8C5B7D9B4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B53FDD-C2F2-F744-AA9E-8E25F9670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C93C-D966-DC47-B62A-527B673E993A}" type="datetime1">
              <a:rPr lang="en-AU" smtClean="0"/>
              <a:t>12/07/2025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50A9E2-7B22-DA4D-AF56-214603133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6BF16-6CE0-A54C-B5A6-88076721E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5BDA5-1927-4347-BD30-F2500A99A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75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69C80-9DB9-1C4B-A185-99A729717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02EFDD-FD3E-E84F-B263-52A8219AF8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341565-6A63-F543-9445-45C0351AC3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62B69D-ACCF-7C4D-9103-8B0B14649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CB990-8407-6D45-9E4C-CF5E636C342F}" type="datetime1">
              <a:rPr lang="en-AU" smtClean="0"/>
              <a:t>12/07/2025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637A01-38B0-1849-8AA8-310D3FA77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C51348-75F0-8440-93B5-67A15D2E7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5BDA5-1927-4347-BD30-F2500A99A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94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902EC8-70F4-4B43-9E88-4480D9FF3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D66D2-8C49-EE42-8606-AA9921CAE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A9C9B-1E92-684A-9185-68B3F17AEC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68865E-73E3-4A42-9C0B-46848E20D5CE}" type="datetime1">
              <a:rPr lang="en-AU" smtClean="0"/>
              <a:t>12/07/2025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CAFA7-AD78-AF45-92D0-9A63F163A3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8B346F-56B0-F740-B6E2-2EAED6E8F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35BDA5-1927-4347-BD30-F2500A99A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613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eoserver-123.aodn.org.au/geoserver/ows?version=1.3.0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2A7A8C-43C4-586C-091B-BF2BD76CE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76" y="372899"/>
            <a:ext cx="5630917" cy="5568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C16378-7F35-B18B-7A02-EF6AACAB7B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753451" y="372899"/>
            <a:ext cx="5085897" cy="38191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95F2AF6-B8F8-1EAE-4365-7F6BCC11663C}"/>
              </a:ext>
            </a:extLst>
          </p:cNvPr>
          <p:cNvSpPr/>
          <p:nvPr/>
        </p:nvSpPr>
        <p:spPr>
          <a:xfrm>
            <a:off x="530575" y="1759277"/>
            <a:ext cx="508589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b="1" dirty="0">
                <a:solidFill>
                  <a:srgbClr val="3C657D"/>
                </a:solidFill>
                <a:effectLst/>
                <a:latin typeface="Helvetica" pitchFamily="2" charset="0"/>
              </a:rPr>
              <a:t>IMOS AMSA 2025 Workshop	</a:t>
            </a:r>
            <a:endParaRPr lang="en-AU" sz="2800" b="1" dirty="0">
              <a:solidFill>
                <a:srgbClr val="3C657D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B4FE431-5570-C00C-7345-E08BD56CC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288703"/>
              </p:ext>
            </p:extLst>
          </p:nvPr>
        </p:nvGraphicFramePr>
        <p:xfrm>
          <a:off x="612872" y="2444399"/>
          <a:ext cx="4905059" cy="340841"/>
        </p:xfrm>
        <a:graphic>
          <a:graphicData uri="http://schemas.openxmlformats.org/drawingml/2006/table">
            <a:tbl>
              <a:tblPr/>
              <a:tblGrid>
                <a:gridCol w="4905059">
                  <a:extLst>
                    <a:ext uri="{9D8B030D-6E8A-4147-A177-3AD203B41FA5}">
                      <a16:colId xmlns:a16="http://schemas.microsoft.com/office/drawing/2014/main" val="844280673"/>
                    </a:ext>
                  </a:extLst>
                </a:gridCol>
              </a:tblGrid>
              <a:tr h="340841">
                <a:tc>
                  <a:txBody>
                    <a:bodyPr/>
                    <a:lstStyle/>
                    <a:p>
                      <a:r>
                        <a:rPr lang="en-AU" sz="1800" b="0" i="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cs typeface="Arial" panose="020B0604020202020204" pitchFamily="34" charset="0"/>
                        </a:rPr>
                        <a:t>Working with GIS</a:t>
                      </a:r>
                    </a:p>
                  </a:txBody>
                  <a:tcPr marL="47625" marR="4762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5693371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C11D4560-5AF9-234E-D8A4-6DC4CD72FA1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5590159"/>
            <a:ext cx="121920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909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FFC0F-7A9B-1941-9E59-A91A25D52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7BAEA93-DFBF-7DCC-0B0E-92EAD4FE23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64025"/>
              </p:ext>
            </p:extLst>
          </p:nvPr>
        </p:nvGraphicFramePr>
        <p:xfrm>
          <a:off x="437050" y="1414078"/>
          <a:ext cx="7535375" cy="2072737"/>
        </p:xfrm>
        <a:graphic>
          <a:graphicData uri="http://schemas.openxmlformats.org/drawingml/2006/table">
            <a:tbl>
              <a:tblPr/>
              <a:tblGrid>
                <a:gridCol w="7535375">
                  <a:extLst>
                    <a:ext uri="{9D8B030D-6E8A-4147-A177-3AD203B41FA5}">
                      <a16:colId xmlns:a16="http://schemas.microsoft.com/office/drawing/2014/main" val="844280673"/>
                    </a:ext>
                  </a:extLst>
                </a:gridCol>
              </a:tblGrid>
              <a:tr h="207273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800" b="0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Imports multiband NetCDF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800" b="0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Each band represents a day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800" b="0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Set symbology to Single Band </a:t>
                      </a:r>
                      <a:r>
                        <a:rPr lang="en-AU" sz="1800" b="0" i="0" kern="1200" dirty="0" err="1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Pseudocolor</a:t>
                      </a:r>
                      <a:endParaRPr lang="en-AU" sz="1800" b="0" i="0" kern="12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800" b="0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Adjust colour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800" b="0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Head to temporal tab</a:t>
                      </a:r>
                    </a:p>
                    <a:p>
                      <a:endParaRPr lang="en-AU" sz="1800" b="0" i="0" kern="12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 marL="47625" marR="4762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569337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7EE0783-2FA9-37CB-1F5D-A1ECF83FA308}"/>
              </a:ext>
            </a:extLst>
          </p:cNvPr>
          <p:cNvSpPr/>
          <p:nvPr/>
        </p:nvSpPr>
        <p:spPr>
          <a:xfrm>
            <a:off x="363899" y="645024"/>
            <a:ext cx="45897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rgbClr val="3C657D"/>
                </a:solidFill>
                <a:effectLst/>
                <a:latin typeface="Helvetica" pitchFamily="2" charset="0"/>
              </a:rPr>
              <a:t>Refining the import</a:t>
            </a:r>
            <a:endParaRPr lang="en-AU" sz="2400" b="1" dirty="0">
              <a:solidFill>
                <a:srgbClr val="3C657D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A6E1A4-33FD-CEB7-708A-E2FEC2757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75" y="6281008"/>
            <a:ext cx="3750465" cy="3708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ADCB4A-6BD3-D8C2-0721-29DA1B790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45024"/>
            <a:ext cx="5166853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85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E094C-CF31-CC40-FDCF-33E9D43DA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EEC6F44-DD04-BCED-888C-8A535C6675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696192"/>
              </p:ext>
            </p:extLst>
          </p:nvPr>
        </p:nvGraphicFramePr>
        <p:xfrm>
          <a:off x="437051" y="1414078"/>
          <a:ext cx="4798977" cy="2072737"/>
        </p:xfrm>
        <a:graphic>
          <a:graphicData uri="http://schemas.openxmlformats.org/drawingml/2006/table">
            <a:tbl>
              <a:tblPr/>
              <a:tblGrid>
                <a:gridCol w="4798977">
                  <a:extLst>
                    <a:ext uri="{9D8B030D-6E8A-4147-A177-3AD203B41FA5}">
                      <a16:colId xmlns:a16="http://schemas.microsoft.com/office/drawing/2014/main" val="844280673"/>
                    </a:ext>
                  </a:extLst>
                </a:gridCol>
              </a:tblGrid>
              <a:tr h="2072737">
                <a:tc>
                  <a:txBody>
                    <a:bodyPr/>
                    <a:lstStyle/>
                    <a:p>
                      <a:r>
                        <a:rPr lang="en-AU" sz="1800" b="0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Head to the Expression calculator and enter the formula across.</a:t>
                      </a:r>
                    </a:p>
                    <a:p>
                      <a:r>
                        <a:rPr lang="en-AU" sz="1800" b="0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This Extracts the date from the band title, and formats it to the correct date/time format (seconds since 1/1/2021 0:00)</a:t>
                      </a:r>
                    </a:p>
                  </a:txBody>
                  <a:tcPr marL="47625" marR="4762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569337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407CE8D9-9B6C-A4B0-F8BC-7E1ADFAF7BF9}"/>
              </a:ext>
            </a:extLst>
          </p:cNvPr>
          <p:cNvSpPr/>
          <p:nvPr/>
        </p:nvSpPr>
        <p:spPr>
          <a:xfrm>
            <a:off x="363899" y="645024"/>
            <a:ext cx="45897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rgbClr val="3C657D"/>
                </a:solidFill>
                <a:effectLst/>
                <a:latin typeface="Helvetica" pitchFamily="2" charset="0"/>
              </a:rPr>
              <a:t>Heading</a:t>
            </a:r>
            <a:endParaRPr lang="en-AU" sz="2400" b="1" dirty="0">
              <a:solidFill>
                <a:srgbClr val="3C657D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F15669-432C-6CF3-367B-662324053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75" y="6281008"/>
            <a:ext cx="3750465" cy="3708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EB6BE0-9FE9-648D-834D-1BA72F15D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3144"/>
            <a:ext cx="5295457" cy="30007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F2225B-9470-0F75-E693-704940829117}"/>
              </a:ext>
            </a:extLst>
          </p:cNvPr>
          <p:cNvSpPr txBox="1"/>
          <p:nvPr/>
        </p:nvSpPr>
        <p:spPr>
          <a:xfrm>
            <a:off x="603184" y="3054285"/>
            <a:ext cx="49771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err="1"/>
              <a:t>format_date</a:t>
            </a:r>
            <a:r>
              <a:rPr lang="en-AU" sz="1200" dirty="0"/>
              <a:t>(</a:t>
            </a:r>
          </a:p>
          <a:p>
            <a:r>
              <a:rPr lang="en-AU" sz="1200" dirty="0"/>
              <a:t>  </a:t>
            </a:r>
            <a:r>
              <a:rPr lang="en-AU" sz="1200" dirty="0" err="1"/>
              <a:t>datetime_from_epoch</a:t>
            </a:r>
            <a:r>
              <a:rPr lang="en-AU" sz="1200" dirty="0"/>
              <a:t>(</a:t>
            </a:r>
          </a:p>
          <a:p>
            <a:r>
              <a:rPr lang="en-AU" sz="1200" dirty="0"/>
              <a:t>    (</a:t>
            </a:r>
          </a:p>
          <a:p>
            <a:r>
              <a:rPr lang="en-AU" sz="1200" dirty="0"/>
              <a:t>      </a:t>
            </a:r>
            <a:r>
              <a:rPr lang="en-AU" sz="1200" dirty="0" err="1"/>
              <a:t>to_int</a:t>
            </a:r>
            <a:r>
              <a:rPr lang="en-AU" sz="1200" dirty="0"/>
              <a:t>(replace(</a:t>
            </a:r>
            <a:r>
              <a:rPr lang="en-AU" sz="1200" dirty="0" err="1"/>
              <a:t>regexp_substr</a:t>
            </a:r>
            <a:r>
              <a:rPr lang="en-AU" sz="1200" dirty="0"/>
              <a:t>(@band_name, 'time=([0-9]+)'), 'time=', ''))</a:t>
            </a:r>
          </a:p>
          <a:p>
            <a:r>
              <a:rPr lang="en-AU" sz="1200" dirty="0"/>
              <a:t>      + 347155200</a:t>
            </a:r>
          </a:p>
          <a:p>
            <a:r>
              <a:rPr lang="en-AU" sz="1200" dirty="0"/>
              <a:t>    ) * 1000</a:t>
            </a:r>
          </a:p>
          <a:p>
            <a:r>
              <a:rPr lang="en-AU" sz="1200" dirty="0"/>
              <a:t>  ),</a:t>
            </a:r>
          </a:p>
          <a:p>
            <a:r>
              <a:rPr lang="en-AU" sz="1200" dirty="0"/>
              <a:t>  '</a:t>
            </a:r>
            <a:r>
              <a:rPr lang="en-AU" sz="1200" dirty="0" err="1"/>
              <a:t>yyyy</a:t>
            </a:r>
            <a:r>
              <a:rPr lang="en-AU" sz="1200" dirty="0"/>
              <a:t>-MM-dd </a:t>
            </a:r>
            <a:r>
              <a:rPr lang="en-AU" sz="1200" dirty="0" err="1"/>
              <a:t>HH:mm:ss</a:t>
            </a:r>
            <a:r>
              <a:rPr lang="en-AU" sz="1200" dirty="0"/>
              <a:t>'</a:t>
            </a:r>
          </a:p>
          <a:p>
            <a:r>
              <a:rPr lang="en-AU" sz="1200" dirty="0"/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3739AB-8A1C-27BD-8383-ECCEB16A6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0052" y="3388444"/>
            <a:ext cx="3477438" cy="307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14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34DD7-E8E3-7AB9-EF88-FB155A7F3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48D9A57-AE5A-BD2B-CBAB-03664EA88B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27218"/>
              </p:ext>
            </p:extLst>
          </p:nvPr>
        </p:nvGraphicFramePr>
        <p:xfrm>
          <a:off x="437051" y="1414078"/>
          <a:ext cx="4798977" cy="2194560"/>
        </p:xfrm>
        <a:graphic>
          <a:graphicData uri="http://schemas.openxmlformats.org/drawingml/2006/table">
            <a:tbl>
              <a:tblPr/>
              <a:tblGrid>
                <a:gridCol w="4798977">
                  <a:extLst>
                    <a:ext uri="{9D8B030D-6E8A-4147-A177-3AD203B41FA5}">
                      <a16:colId xmlns:a16="http://schemas.microsoft.com/office/drawing/2014/main" val="844280673"/>
                    </a:ext>
                  </a:extLst>
                </a:gridCol>
              </a:tblGrid>
              <a:tr h="2072737">
                <a:tc>
                  <a:txBody>
                    <a:bodyPr/>
                    <a:lstStyle/>
                    <a:p>
                      <a:r>
                        <a:rPr lang="en-AU" sz="1800" b="1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Add “Delimited Text”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AU" sz="1800" b="1" i="0" kern="12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800" b="0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Set the number of Header lines to 41, as the rest is embedded metadata.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800" b="0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Ensure “Trim Fields”, “First record has headers” and “Detect field types” are enabled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800" b="0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Ensure X and Y field are correctly assigned</a:t>
                      </a:r>
                    </a:p>
                  </a:txBody>
                  <a:tcPr marL="47625" marR="4762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569337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51539228-34F0-8125-3607-ED916F6EE28E}"/>
              </a:ext>
            </a:extLst>
          </p:cNvPr>
          <p:cNvSpPr/>
          <p:nvPr/>
        </p:nvSpPr>
        <p:spPr>
          <a:xfrm>
            <a:off x="363899" y="645024"/>
            <a:ext cx="45897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rgbClr val="3C657D"/>
                </a:solidFill>
                <a:effectLst/>
                <a:latin typeface="Helvetica" pitchFamily="2" charset="0"/>
              </a:rPr>
              <a:t>Add Glider data</a:t>
            </a:r>
            <a:endParaRPr lang="en-AU" sz="2400" b="1" dirty="0">
              <a:solidFill>
                <a:srgbClr val="3C657D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729362-C1CF-F136-89EB-531E475A7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75" y="6281008"/>
            <a:ext cx="3750465" cy="3708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BA8B94-2D63-78A8-2C11-CDFC8F748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0747" y="854646"/>
            <a:ext cx="5301736" cy="455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375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3B180-A185-E282-49AF-B40238B89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C9DC0C6-5DCE-06E8-75FD-F9551D605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61808"/>
              </p:ext>
            </p:extLst>
          </p:nvPr>
        </p:nvGraphicFramePr>
        <p:xfrm>
          <a:off x="437051" y="1414078"/>
          <a:ext cx="4798977" cy="2194560"/>
        </p:xfrm>
        <a:graphic>
          <a:graphicData uri="http://schemas.openxmlformats.org/drawingml/2006/table">
            <a:tbl>
              <a:tblPr/>
              <a:tblGrid>
                <a:gridCol w="4798977">
                  <a:extLst>
                    <a:ext uri="{9D8B030D-6E8A-4147-A177-3AD203B41FA5}">
                      <a16:colId xmlns:a16="http://schemas.microsoft.com/office/drawing/2014/main" val="844280673"/>
                    </a:ext>
                  </a:extLst>
                </a:gridCol>
              </a:tblGrid>
              <a:tr h="207273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800" b="0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Once added, go to layer properties and head to the Temporal tab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800" b="0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Set single field with Date/Time and select “TIME” as the Field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800" b="0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Go to the Symbology Tab and set to “Graduated”, Set value to “TEMP”, choose a colour ramp and then Hit “Classify”. (Using 10 in example)</a:t>
                      </a:r>
                      <a:endParaRPr lang="en-AU" sz="1800" b="1" i="0" kern="12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 marL="47625" marR="4762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569337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E373EDD8-59EF-4CB0-BB84-0900CB5A534C}"/>
              </a:ext>
            </a:extLst>
          </p:cNvPr>
          <p:cNvSpPr/>
          <p:nvPr/>
        </p:nvSpPr>
        <p:spPr>
          <a:xfrm>
            <a:off x="363899" y="645024"/>
            <a:ext cx="45897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rgbClr val="3C657D"/>
                </a:solidFill>
                <a:effectLst/>
                <a:latin typeface="Helvetica" pitchFamily="2" charset="0"/>
              </a:rPr>
              <a:t>Adjust Data</a:t>
            </a:r>
            <a:endParaRPr lang="en-AU" sz="2400" b="1" dirty="0">
              <a:solidFill>
                <a:srgbClr val="3C657D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E38E4E-8C61-9B0A-FC64-2115DC7F4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75" y="6281008"/>
            <a:ext cx="3750465" cy="3708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6A1DE1-C4E8-D5D9-F2AB-A6B80D2E4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123" y="645024"/>
            <a:ext cx="3863790" cy="14208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A8E9EE-014A-A6B8-DDA6-C694E9E63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1123" y="2418316"/>
            <a:ext cx="3863790" cy="261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710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7E035-7D3A-DB5D-89D3-542FB16CD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2FF85D4-8A9C-A00E-20A4-712B157405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217597"/>
              </p:ext>
            </p:extLst>
          </p:nvPr>
        </p:nvGraphicFramePr>
        <p:xfrm>
          <a:off x="437051" y="1414078"/>
          <a:ext cx="4798977" cy="2468880"/>
        </p:xfrm>
        <a:graphic>
          <a:graphicData uri="http://schemas.openxmlformats.org/drawingml/2006/table">
            <a:tbl>
              <a:tblPr/>
              <a:tblGrid>
                <a:gridCol w="4798977">
                  <a:extLst>
                    <a:ext uri="{9D8B030D-6E8A-4147-A177-3AD203B41FA5}">
                      <a16:colId xmlns:a16="http://schemas.microsoft.com/office/drawing/2014/main" val="844280673"/>
                    </a:ext>
                  </a:extLst>
                </a:gridCol>
              </a:tblGrid>
              <a:tr h="207273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800" b="0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In order to compare only surface data we can filter to only observe the measurements the glider has undertaken at the surface.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800" b="0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In this case we are assuming surface to be anything less than 2m depth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800" b="0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We’re also not interested in values where the TEMP is set to 0 so use and “AND” operator.</a:t>
                      </a:r>
                    </a:p>
                  </a:txBody>
                  <a:tcPr marL="47625" marR="4762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569337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53AC6C03-6B92-7CDD-48EB-05970E45EB43}"/>
              </a:ext>
            </a:extLst>
          </p:cNvPr>
          <p:cNvSpPr/>
          <p:nvPr/>
        </p:nvSpPr>
        <p:spPr>
          <a:xfrm>
            <a:off x="363899" y="645024"/>
            <a:ext cx="45897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rgbClr val="3C657D"/>
                </a:solidFill>
                <a:effectLst/>
                <a:latin typeface="Helvetica" pitchFamily="2" charset="0"/>
              </a:rPr>
              <a:t>Filter to Surface Data</a:t>
            </a:r>
            <a:endParaRPr lang="en-AU" sz="2400" b="1" dirty="0">
              <a:solidFill>
                <a:srgbClr val="3C657D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E98D46-4098-5BD3-108A-9120D06F7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75" y="6281008"/>
            <a:ext cx="3750465" cy="3708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0608B5-8969-DAE6-9DF6-69DCC1F00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6028" y="475180"/>
            <a:ext cx="2334811" cy="29591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ECED80-8F83-DEFB-D03A-6A3EF9637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8436" y="475180"/>
            <a:ext cx="3829665" cy="382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26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22F15-354B-6E2A-9152-B0F2BA055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317D618-2C29-8AAF-3BCC-2BDB1C8453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921807"/>
              </p:ext>
            </p:extLst>
          </p:nvPr>
        </p:nvGraphicFramePr>
        <p:xfrm>
          <a:off x="437051" y="1414078"/>
          <a:ext cx="4798977" cy="2072737"/>
        </p:xfrm>
        <a:graphic>
          <a:graphicData uri="http://schemas.openxmlformats.org/drawingml/2006/table">
            <a:tbl>
              <a:tblPr/>
              <a:tblGrid>
                <a:gridCol w="4798977">
                  <a:extLst>
                    <a:ext uri="{9D8B030D-6E8A-4147-A177-3AD203B41FA5}">
                      <a16:colId xmlns:a16="http://schemas.microsoft.com/office/drawing/2014/main" val="844280673"/>
                    </a:ext>
                  </a:extLst>
                </a:gridCol>
              </a:tblGrid>
              <a:tr h="207273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800" b="0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Open the Temporal Controller, set to the required date range and the increment to 1day.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800" b="0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Now you can cycle through the glider days as well as the SST on that day and observe the changes.</a:t>
                      </a:r>
                    </a:p>
                    <a:p>
                      <a:endParaRPr lang="en-AU" sz="1800" b="1" i="0" kern="12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 marL="47625" marR="4762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569337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EF913E10-5B36-B582-7CED-6128D1EAAAA8}"/>
              </a:ext>
            </a:extLst>
          </p:cNvPr>
          <p:cNvSpPr/>
          <p:nvPr/>
        </p:nvSpPr>
        <p:spPr>
          <a:xfrm>
            <a:off x="363899" y="645024"/>
            <a:ext cx="57321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rgbClr val="3C657D"/>
                </a:solidFill>
                <a:effectLst/>
                <a:latin typeface="Helvetica" pitchFamily="2" charset="0"/>
              </a:rPr>
              <a:t>Activate the Temporal Controller</a:t>
            </a:r>
            <a:endParaRPr lang="en-AU" sz="2400" b="1" dirty="0">
              <a:solidFill>
                <a:srgbClr val="3C657D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0659CC-E0BD-5046-B752-8A457DE2A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75" y="6281008"/>
            <a:ext cx="3750465" cy="3708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312BF4-1E99-300B-EC31-BFEEE4AA3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5125" y="875856"/>
            <a:ext cx="5304153" cy="10104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782469-D862-83FF-6CEA-26B6CF437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5125" y="1886337"/>
            <a:ext cx="5304153" cy="448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983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0E4F5-379E-6BF2-CEF6-8A9B6711E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0486C1-9568-D832-D19E-24A89822A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476846"/>
              </p:ext>
            </p:extLst>
          </p:nvPr>
        </p:nvGraphicFramePr>
        <p:xfrm>
          <a:off x="437051" y="1414078"/>
          <a:ext cx="5521297" cy="3017520"/>
        </p:xfrm>
        <a:graphic>
          <a:graphicData uri="http://schemas.openxmlformats.org/drawingml/2006/table">
            <a:tbl>
              <a:tblPr/>
              <a:tblGrid>
                <a:gridCol w="5521297">
                  <a:extLst>
                    <a:ext uri="{9D8B030D-6E8A-4147-A177-3AD203B41FA5}">
                      <a16:colId xmlns:a16="http://schemas.microsoft.com/office/drawing/2014/main" val="844280673"/>
                    </a:ext>
                  </a:extLst>
                </a:gridCol>
              </a:tblGrid>
              <a:tr h="207273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800" b="0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If you’ve installed the “Point Sampling Tool” navigate to it to extract the points.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800" b="0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From the Gliders select the values we would like to keep, noting the “Filtered” will not be extracted.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800" b="0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In this example we are keeping “TIME” Lat/Lon, “DEPTH” and “TEMP”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800" b="0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From the SST we are using the middle static band12. You can extract all the bands and then create an expression later in a similar fashion to the temporal expression we used earlier to extract the SST band corresponding to the date.</a:t>
                      </a:r>
                    </a:p>
                  </a:txBody>
                  <a:tcPr marL="47625" marR="4762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569337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753408A2-DC58-BF71-1BFF-9902B3C5F1FB}"/>
              </a:ext>
            </a:extLst>
          </p:cNvPr>
          <p:cNvSpPr/>
          <p:nvPr/>
        </p:nvSpPr>
        <p:spPr>
          <a:xfrm>
            <a:off x="363899" y="645024"/>
            <a:ext cx="45897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rgbClr val="3C657D"/>
                </a:solidFill>
                <a:effectLst/>
                <a:latin typeface="Helvetica" pitchFamily="2" charset="0"/>
              </a:rPr>
              <a:t>Extract the SST Values</a:t>
            </a:r>
            <a:endParaRPr lang="en-AU" sz="2400" b="1" dirty="0">
              <a:solidFill>
                <a:srgbClr val="3C657D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670C51-86EA-AAED-C101-012071FCA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75" y="6281008"/>
            <a:ext cx="3750465" cy="3708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0A79E-27FE-AA8C-B58A-F149939FE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974" y="499550"/>
            <a:ext cx="3839111" cy="18290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D245DC-7EBC-F557-1AE0-2BE5510EB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2897" y="2546178"/>
            <a:ext cx="4005264" cy="410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974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6917D-84CC-CCC4-8203-9849BD2DD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5FDC1D6-7D74-2A4B-E9C6-9DCBE689C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10360"/>
              </p:ext>
            </p:extLst>
          </p:nvPr>
        </p:nvGraphicFramePr>
        <p:xfrm>
          <a:off x="437051" y="1414078"/>
          <a:ext cx="4798977" cy="2194560"/>
        </p:xfrm>
        <a:graphic>
          <a:graphicData uri="http://schemas.openxmlformats.org/drawingml/2006/table">
            <a:tbl>
              <a:tblPr/>
              <a:tblGrid>
                <a:gridCol w="4798977">
                  <a:extLst>
                    <a:ext uri="{9D8B030D-6E8A-4147-A177-3AD203B41FA5}">
                      <a16:colId xmlns:a16="http://schemas.microsoft.com/office/drawing/2014/main" val="844280673"/>
                    </a:ext>
                  </a:extLst>
                </a:gridCol>
              </a:tblGrid>
              <a:tr h="207273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800" b="0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Open the newly created layer “Attribute table”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800" b="0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Open the Field Calculator, and create a new field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800" b="0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Select the SST field and subtract 273.15 to convert to C.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800" b="0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Name the column appropriately.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800" b="0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Now this can be exported to CSV</a:t>
                      </a:r>
                    </a:p>
                  </a:txBody>
                  <a:tcPr marL="47625" marR="4762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569337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97CF1AC8-54EF-DD8E-7641-417E1E268B8B}"/>
              </a:ext>
            </a:extLst>
          </p:cNvPr>
          <p:cNvSpPr/>
          <p:nvPr/>
        </p:nvSpPr>
        <p:spPr>
          <a:xfrm>
            <a:off x="363899" y="645024"/>
            <a:ext cx="45897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rgbClr val="3C657D"/>
                </a:solidFill>
                <a:effectLst/>
                <a:latin typeface="Helvetica" pitchFamily="2" charset="0"/>
              </a:rPr>
              <a:t>Correct from Kelvin to Celsius</a:t>
            </a:r>
            <a:endParaRPr lang="en-AU" sz="2400" b="1" dirty="0">
              <a:solidFill>
                <a:srgbClr val="3C657D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B622F2-2716-BAFB-8C5F-BE282C250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75" y="6281008"/>
            <a:ext cx="3750465" cy="3708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C3D346-8F10-D256-24D4-20B5EC6EC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6028" y="516074"/>
            <a:ext cx="5235327" cy="1181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E6D753-4125-80E0-88EC-A59BC8258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3591" y="2333816"/>
            <a:ext cx="3244604" cy="28904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95AFFF-31D7-B6D4-F42F-0EB4185FC2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792" y="3779059"/>
            <a:ext cx="4032828" cy="18349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B4C306-9156-0174-99C6-399029D2B7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3534" y="2163395"/>
            <a:ext cx="3267041" cy="365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97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FA22D7-F70D-547E-B9A6-BAB7DC78DD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354560" cy="694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90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3B145DB-871C-9127-AFB0-34C1122DE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440605"/>
              </p:ext>
            </p:extLst>
          </p:nvPr>
        </p:nvGraphicFramePr>
        <p:xfrm>
          <a:off x="444977" y="1386646"/>
          <a:ext cx="5179977" cy="1645920"/>
        </p:xfrm>
        <a:graphic>
          <a:graphicData uri="http://schemas.openxmlformats.org/drawingml/2006/table">
            <a:tbl>
              <a:tblPr/>
              <a:tblGrid>
                <a:gridCol w="5179977">
                  <a:extLst>
                    <a:ext uri="{9D8B030D-6E8A-4147-A177-3AD203B41FA5}">
                      <a16:colId xmlns:a16="http://schemas.microsoft.com/office/drawing/2014/main" val="844280673"/>
                    </a:ext>
                  </a:extLst>
                </a:gridCol>
              </a:tblGrid>
              <a:tr h="751689">
                <a:tc>
                  <a:txBody>
                    <a:bodyPr/>
                    <a:lstStyle/>
                    <a:p>
                      <a:r>
                        <a:rPr lang="en-AU" sz="1800" b="0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Easiest way to discover data that you might want to download and process is using the “THREDDS Explorer” plugin in QGIS.</a:t>
                      </a:r>
                    </a:p>
                    <a:p>
                      <a:endParaRPr lang="en-AU" sz="1800" b="0" i="0" kern="12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  <a:p>
                      <a:r>
                        <a:rPr lang="en-AU" sz="1800" b="0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Instructions can be found in the GIT repository of the plugin.</a:t>
                      </a:r>
                    </a:p>
                  </a:txBody>
                  <a:tcPr marL="47625" marR="4762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5693371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3E2076BB-9B01-512C-5AFB-7A6426232648}"/>
              </a:ext>
            </a:extLst>
          </p:cNvPr>
          <p:cNvSpPr/>
          <p:nvPr/>
        </p:nvSpPr>
        <p:spPr>
          <a:xfrm>
            <a:off x="402071" y="645024"/>
            <a:ext cx="45897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rgbClr val="3C657D"/>
                </a:solidFill>
                <a:effectLst/>
                <a:latin typeface="Helvetica" pitchFamily="2" charset="0"/>
              </a:rPr>
              <a:t>Discover Data</a:t>
            </a:r>
            <a:endParaRPr lang="en-AU" sz="2400" b="1" dirty="0">
              <a:solidFill>
                <a:srgbClr val="3C657D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69FBB4-8DFD-722A-74DE-EB4F2822E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75" y="6281008"/>
            <a:ext cx="3750465" cy="370879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3C3227D1-CC6A-C3B2-D8B7-F6F85296C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405" y="1234194"/>
            <a:ext cx="5731510" cy="3296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AACD85-6B35-640B-B876-F7A666C2D2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2098" y="4750193"/>
            <a:ext cx="3996124" cy="14810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E8CC5A-F7EB-3201-0322-EE1DB6825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302" y="3237562"/>
            <a:ext cx="4744085" cy="283845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F9657D5-4601-C634-4AD6-11F6B18A26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6344" y="4745327"/>
            <a:ext cx="300037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71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25E254B-1BDA-339E-D049-FF408C5A4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52EABE2-D5EB-362F-FC99-B30DAEBB78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516789"/>
              </p:ext>
            </p:extLst>
          </p:nvPr>
        </p:nvGraphicFramePr>
        <p:xfrm>
          <a:off x="473340" y="1356263"/>
          <a:ext cx="5179977" cy="2072737"/>
        </p:xfrm>
        <a:graphic>
          <a:graphicData uri="http://schemas.openxmlformats.org/drawingml/2006/table">
            <a:tbl>
              <a:tblPr/>
              <a:tblGrid>
                <a:gridCol w="5179977">
                  <a:extLst>
                    <a:ext uri="{9D8B030D-6E8A-4147-A177-3AD203B41FA5}">
                      <a16:colId xmlns:a16="http://schemas.microsoft.com/office/drawing/2014/main" val="844280673"/>
                    </a:ext>
                  </a:extLst>
                </a:gridCol>
              </a:tblGrid>
              <a:tr h="2072737">
                <a:tc>
                  <a:txBody>
                    <a:bodyPr/>
                    <a:lstStyle/>
                    <a:p>
                      <a:r>
                        <a:rPr lang="en-AU" sz="1800" b="0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Let's assume we would like to observe on the heatwave towards the end of 2024. We can navigate to the SRS product in TE. Navigate to IMOS/SRS/SST/</a:t>
                      </a:r>
                      <a:r>
                        <a:rPr lang="en-AU" sz="1800" b="0" i="0" kern="1200" dirty="0" err="1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ghrsst</a:t>
                      </a:r>
                      <a:r>
                        <a:rPr lang="en-AU" sz="1800" b="0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/L3M-6d/</a:t>
                      </a:r>
                      <a:r>
                        <a:rPr lang="en-AU" sz="1800" b="0" i="0" kern="1200" dirty="0" err="1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dn</a:t>
                      </a:r>
                      <a:r>
                        <a:rPr lang="en-AU" sz="1800" b="0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/2024 And find a date you would like to observe.</a:t>
                      </a:r>
                      <a:endParaRPr lang="en-AU" sz="1800" b="1" i="0" kern="12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 marL="47625" marR="4762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569337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C5BDA4C-6F14-C22C-DE65-23EF1F1176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370574"/>
              </p:ext>
            </p:extLst>
          </p:nvPr>
        </p:nvGraphicFramePr>
        <p:xfrm>
          <a:off x="6231493" y="1904967"/>
          <a:ext cx="4198521" cy="2072737"/>
        </p:xfrm>
        <a:graphic>
          <a:graphicData uri="http://schemas.openxmlformats.org/drawingml/2006/table">
            <a:tbl>
              <a:tblPr/>
              <a:tblGrid>
                <a:gridCol w="4198521">
                  <a:extLst>
                    <a:ext uri="{9D8B030D-6E8A-4147-A177-3AD203B41FA5}">
                      <a16:colId xmlns:a16="http://schemas.microsoft.com/office/drawing/2014/main" val="844280673"/>
                    </a:ext>
                  </a:extLst>
                </a:gridCol>
              </a:tblGrid>
              <a:tr h="2072737">
                <a:tc>
                  <a:txBody>
                    <a:bodyPr/>
                    <a:lstStyle/>
                    <a:p>
                      <a:pPr marL="800100" lvl="1" indent="-342900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800" b="0" i="0" dirty="0">
                        <a:latin typeface="Helvetica" pitchFamily="2" charset="0"/>
                        <a:cs typeface="Arial" panose="020B0604020202020204" pitchFamily="34" charset="0"/>
                      </a:endParaRPr>
                    </a:p>
                  </a:txBody>
                  <a:tcPr marL="47625" marR="4762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569337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22C09249-56E7-4E7A-2E16-111352217507}"/>
              </a:ext>
            </a:extLst>
          </p:cNvPr>
          <p:cNvSpPr/>
          <p:nvPr/>
        </p:nvSpPr>
        <p:spPr>
          <a:xfrm>
            <a:off x="428324" y="645024"/>
            <a:ext cx="45897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rgbClr val="3C657D"/>
                </a:solidFill>
                <a:effectLst/>
                <a:latin typeface="Helvetica" pitchFamily="2" charset="0"/>
              </a:rPr>
              <a:t>Data Discovery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F3A767-B924-C7E4-11CC-5877D6142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75" y="6281008"/>
            <a:ext cx="3750465" cy="3708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A3E35D-2A53-6EDE-9B71-5F8D29A28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564" y="2882801"/>
            <a:ext cx="4618752" cy="33970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73DB14-EAF5-FFDF-4E21-DF9267028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8685" y="1356263"/>
            <a:ext cx="4924324" cy="454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929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B8D03-BF77-BDD7-0CC1-B4131A093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311208-E679-18BB-576F-051624429722}"/>
              </a:ext>
            </a:extLst>
          </p:cNvPr>
          <p:cNvSpPr txBox="1"/>
          <p:nvPr/>
        </p:nvSpPr>
        <p:spPr>
          <a:xfrm>
            <a:off x="461767" y="1312479"/>
            <a:ext cx="4920938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  <a:cs typeface="Arial" panose="020B0604020202020204" pitchFamily="34" charset="0"/>
              </a:rPr>
              <a:t>THREDDS Explorer does not import the actual data behind the file.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  <a:cs typeface="Arial" panose="020B0604020202020204" pitchFamily="34" charset="0"/>
              </a:rPr>
              <a:t>Allows to explore available data quickly.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  <a:cs typeface="Arial" panose="020B0604020202020204" pitchFamily="34" charset="0"/>
              </a:rPr>
              <a:t>Has some good features.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215F24-E8A6-A673-D4F9-8C75FF11937B}"/>
              </a:ext>
            </a:extLst>
          </p:cNvPr>
          <p:cNvSpPr/>
          <p:nvPr/>
        </p:nvSpPr>
        <p:spPr>
          <a:xfrm>
            <a:off x="414704" y="645024"/>
            <a:ext cx="45897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rgbClr val="3C657D"/>
                </a:solidFill>
                <a:effectLst/>
                <a:latin typeface="Helvetica" pitchFamily="2" charset="0"/>
              </a:rPr>
              <a:t>Visualisation Only	</a:t>
            </a:r>
            <a:endParaRPr lang="en-AU" sz="2400" b="1" dirty="0">
              <a:solidFill>
                <a:srgbClr val="3C657D"/>
              </a:solidFill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9EA8B8-CBB7-F604-F4C2-25D64D615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75" y="6281008"/>
            <a:ext cx="3750465" cy="3708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D1091E-C0CA-0617-3C8A-F5A6827A8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731" y="734014"/>
            <a:ext cx="4249648" cy="45630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4DFAFB-BF51-A2B3-872F-3F31ABFDC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2621" y="3015557"/>
            <a:ext cx="3502594" cy="298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770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85627-A2F6-7610-D501-E49E489F0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6F3FA86-57DD-1382-1129-954F0EBD7A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671488"/>
              </p:ext>
            </p:extLst>
          </p:nvPr>
        </p:nvGraphicFramePr>
        <p:xfrm>
          <a:off x="437052" y="1414078"/>
          <a:ext cx="7010123" cy="2072737"/>
        </p:xfrm>
        <a:graphic>
          <a:graphicData uri="http://schemas.openxmlformats.org/drawingml/2006/table">
            <a:tbl>
              <a:tblPr/>
              <a:tblGrid>
                <a:gridCol w="7010123">
                  <a:extLst>
                    <a:ext uri="{9D8B030D-6E8A-4147-A177-3AD203B41FA5}">
                      <a16:colId xmlns:a16="http://schemas.microsoft.com/office/drawing/2014/main" val="844280673"/>
                    </a:ext>
                  </a:extLst>
                </a:gridCol>
              </a:tblGrid>
              <a:tr h="207273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800" b="0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Other tools include direct connection to WMS and WFS services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AU" sz="1800" b="0" i="0" kern="12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sz="1800" b="0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Connect to WMS with the URL:                               </a:t>
                      </a:r>
                      <a:r>
                        <a:rPr lang="en-AU" sz="1800" b="0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  <a:hlinkClick r:id="rId3"/>
                        </a:rPr>
                        <a:t>https://geoserver-123.aodn.org.au/geoserver/ows?version=1.3.0</a:t>
                      </a:r>
                      <a:endParaRPr lang="en-AU" sz="1800" b="0" i="0" kern="12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 marL="47625" marR="4762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569337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26A2E837-64FE-2C70-011A-DE2AF135A9D6}"/>
              </a:ext>
            </a:extLst>
          </p:cNvPr>
          <p:cNvSpPr/>
          <p:nvPr/>
        </p:nvSpPr>
        <p:spPr>
          <a:xfrm>
            <a:off x="363899" y="645024"/>
            <a:ext cx="45897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rgbClr val="3C657D"/>
                </a:solidFill>
                <a:effectLst/>
                <a:latin typeface="Helvetica" pitchFamily="2" charset="0"/>
              </a:rPr>
              <a:t>Other tools</a:t>
            </a:r>
            <a:endParaRPr lang="en-AU" sz="2400" b="1" dirty="0">
              <a:solidFill>
                <a:srgbClr val="3C657D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CF56D4-6669-4BCA-5A2D-4E2EC9731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175" y="6281008"/>
            <a:ext cx="3750465" cy="3708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958FCD-1301-BF9D-7FFD-F1606434B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204" y="2723725"/>
            <a:ext cx="5372850" cy="3277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8F8012-3E66-E6E1-721F-B4153E6BEA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0316" y="3127921"/>
            <a:ext cx="4334480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371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E2FF2-B703-6988-E67B-C802E32F7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B6F0B1F-A71E-B156-4F53-3AF73C8B56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44845"/>
              </p:ext>
            </p:extLst>
          </p:nvPr>
        </p:nvGraphicFramePr>
        <p:xfrm>
          <a:off x="437051" y="1414078"/>
          <a:ext cx="4798977" cy="2072737"/>
        </p:xfrm>
        <a:graphic>
          <a:graphicData uri="http://schemas.openxmlformats.org/drawingml/2006/table">
            <a:tbl>
              <a:tblPr/>
              <a:tblGrid>
                <a:gridCol w="4798977">
                  <a:extLst>
                    <a:ext uri="{9D8B030D-6E8A-4147-A177-3AD203B41FA5}">
                      <a16:colId xmlns:a16="http://schemas.microsoft.com/office/drawing/2014/main" val="844280673"/>
                    </a:ext>
                  </a:extLst>
                </a:gridCol>
              </a:tblGrid>
              <a:tr h="2072737">
                <a:tc>
                  <a:txBody>
                    <a:bodyPr/>
                    <a:lstStyle/>
                    <a:p>
                      <a:r>
                        <a:rPr lang="en-AU" sz="1800" b="1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The Web Mapping Service (WMS) provides track data</a:t>
                      </a:r>
                    </a:p>
                    <a:p>
                      <a:r>
                        <a:rPr lang="en-AU" sz="1800" b="1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Allows to identify time the tracks were made</a:t>
                      </a:r>
                    </a:p>
                    <a:p>
                      <a:endParaRPr lang="en-AU" sz="1800" b="1" i="0" kern="1200" dirty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 marL="47625" marR="4762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569337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E31CCD5F-1D3D-6217-8717-9B8475921085}"/>
              </a:ext>
            </a:extLst>
          </p:cNvPr>
          <p:cNvSpPr/>
          <p:nvPr/>
        </p:nvSpPr>
        <p:spPr>
          <a:xfrm>
            <a:off x="363899" y="645024"/>
            <a:ext cx="45897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rgbClr val="3C657D"/>
                </a:solidFill>
                <a:latin typeface="Helvetica" pitchFamily="2" charset="0"/>
              </a:rPr>
              <a:t>AODN WMS</a:t>
            </a:r>
            <a:endParaRPr lang="en-AU" sz="2400" b="1" dirty="0">
              <a:solidFill>
                <a:srgbClr val="3C657D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FCB9B3-5B19-3555-FB6C-AB9567625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75" y="6281008"/>
            <a:ext cx="3750465" cy="3708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6AFC27-7F60-BB69-78BC-FA8A39F8E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655" y="3768966"/>
            <a:ext cx="665880" cy="7264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7C9EC0-9945-560E-5FA4-39F3CB3F3E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020850"/>
            <a:ext cx="5229955" cy="45345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7C3615-3C3E-520C-EB6C-6C91BB94DF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3916" y="2997201"/>
            <a:ext cx="4420217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03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FDFFB27-CB8C-CE94-50CF-85E783F36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B7F2307-B60A-0DA8-8B77-30552AB57C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101890"/>
              </p:ext>
            </p:extLst>
          </p:nvPr>
        </p:nvGraphicFramePr>
        <p:xfrm>
          <a:off x="437051" y="1414078"/>
          <a:ext cx="4798977" cy="2072737"/>
        </p:xfrm>
        <a:graphic>
          <a:graphicData uri="http://schemas.openxmlformats.org/drawingml/2006/table">
            <a:tbl>
              <a:tblPr/>
              <a:tblGrid>
                <a:gridCol w="4798977">
                  <a:extLst>
                    <a:ext uri="{9D8B030D-6E8A-4147-A177-3AD203B41FA5}">
                      <a16:colId xmlns:a16="http://schemas.microsoft.com/office/drawing/2014/main" val="844280673"/>
                    </a:ext>
                  </a:extLst>
                </a:gridCol>
              </a:tblGrid>
              <a:tr h="2072737">
                <a:tc>
                  <a:txBody>
                    <a:bodyPr/>
                    <a:lstStyle/>
                    <a:p>
                      <a:r>
                        <a:rPr lang="en-AU" sz="1800" b="0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We can head to the portal to download the data we will be using today as an example.</a:t>
                      </a:r>
                    </a:p>
                    <a:p>
                      <a:r>
                        <a:rPr lang="en-AU" sz="1800" b="0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First the SST in the data range 19/11/24 – 12/12/24 Download the NetCDF file.</a:t>
                      </a:r>
                    </a:p>
                  </a:txBody>
                  <a:tcPr marL="47625" marR="4762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569337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5020081F-7704-E289-8C62-5155577A10E4}"/>
              </a:ext>
            </a:extLst>
          </p:cNvPr>
          <p:cNvSpPr/>
          <p:nvPr/>
        </p:nvSpPr>
        <p:spPr>
          <a:xfrm>
            <a:off x="363899" y="645024"/>
            <a:ext cx="45897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rgbClr val="3C657D"/>
                </a:solidFill>
                <a:effectLst/>
                <a:latin typeface="Helvetica" pitchFamily="2" charset="0"/>
              </a:rPr>
              <a:t>Download SST data</a:t>
            </a:r>
            <a:endParaRPr lang="en-AU" sz="2400" b="1" dirty="0">
              <a:solidFill>
                <a:srgbClr val="3C657D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23E8FD-892F-2E3D-86CA-085BF0A48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75" y="6281008"/>
            <a:ext cx="3750465" cy="3708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BD55E8-489B-EF27-63DF-70DBCB420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51" y="2531064"/>
            <a:ext cx="7350048" cy="35414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B9AE98-F7F0-AB4A-92BF-F4BDC05F12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1449" y="1695450"/>
            <a:ext cx="2721221" cy="408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63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FFD99AF-4487-D33A-395F-07D93F099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0361BB0-3A96-7770-4F92-3FF0153498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658071"/>
              </p:ext>
            </p:extLst>
          </p:nvPr>
        </p:nvGraphicFramePr>
        <p:xfrm>
          <a:off x="437051" y="1414078"/>
          <a:ext cx="4798977" cy="2072737"/>
        </p:xfrm>
        <a:graphic>
          <a:graphicData uri="http://schemas.openxmlformats.org/drawingml/2006/table">
            <a:tbl>
              <a:tblPr/>
              <a:tblGrid>
                <a:gridCol w="4798977">
                  <a:extLst>
                    <a:ext uri="{9D8B030D-6E8A-4147-A177-3AD203B41FA5}">
                      <a16:colId xmlns:a16="http://schemas.microsoft.com/office/drawing/2014/main" val="844280673"/>
                    </a:ext>
                  </a:extLst>
                </a:gridCol>
              </a:tblGrid>
              <a:tr h="2072737">
                <a:tc>
                  <a:txBody>
                    <a:bodyPr/>
                    <a:lstStyle/>
                    <a:p>
                      <a:r>
                        <a:rPr lang="en-AU" sz="1800" b="0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Next download the glider track 19/11/24 – 12/12/24 and the bounding box around WA.</a:t>
                      </a:r>
                    </a:p>
                    <a:p>
                      <a:r>
                        <a:rPr lang="en-AU" sz="1800" b="0" i="0" kern="1200" dirty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Download the CSV.</a:t>
                      </a:r>
                    </a:p>
                  </a:txBody>
                  <a:tcPr marL="47625" marR="4762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569337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87C0E536-BAE0-4A04-03E8-E1D900F56CB8}"/>
              </a:ext>
            </a:extLst>
          </p:cNvPr>
          <p:cNvSpPr/>
          <p:nvPr/>
        </p:nvSpPr>
        <p:spPr>
          <a:xfrm>
            <a:off x="363899" y="645024"/>
            <a:ext cx="45897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rgbClr val="3C657D"/>
                </a:solidFill>
                <a:effectLst/>
                <a:latin typeface="Helvetica" pitchFamily="2" charset="0"/>
              </a:rPr>
              <a:t>Download Glider data</a:t>
            </a:r>
            <a:endParaRPr lang="en-AU" sz="2400" b="1" dirty="0">
              <a:solidFill>
                <a:srgbClr val="3C657D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9C809A-9050-1F6F-2D5A-1C0670162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75" y="6281008"/>
            <a:ext cx="3750465" cy="3708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759CCD-2DB2-B91D-F28D-FE0EEEE85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30534"/>
            <a:ext cx="5741459" cy="33125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51B6CC-EEE0-FDB6-749C-CAA583702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051" y="2830168"/>
            <a:ext cx="5177805" cy="23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22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4C9FA-A88C-D7F0-C1F5-6601BF99E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B6E250-BD98-F197-85B1-3588777ED3E9}"/>
              </a:ext>
            </a:extLst>
          </p:cNvPr>
          <p:cNvSpPr/>
          <p:nvPr/>
        </p:nvSpPr>
        <p:spPr>
          <a:xfrm>
            <a:off x="363899" y="645024"/>
            <a:ext cx="59371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>
                <a:solidFill>
                  <a:srgbClr val="3C657D"/>
                </a:solidFill>
                <a:effectLst/>
                <a:latin typeface="Helvetica" pitchFamily="2" charset="0"/>
              </a:rPr>
              <a:t>Load in the NetCDF file to the project</a:t>
            </a:r>
            <a:endParaRPr lang="en-AU" sz="2400" b="1" dirty="0">
              <a:solidFill>
                <a:srgbClr val="3C657D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3B4FB5-092C-DB1B-8EE8-1BB94A325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75" y="6281008"/>
            <a:ext cx="3750465" cy="3708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F0C723-D558-5213-57C2-EA9E3C0B6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99" y="1225484"/>
            <a:ext cx="5937147" cy="37241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9BE84C-362E-6618-3E4B-4960404CA2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3496" y="1721824"/>
            <a:ext cx="4719379" cy="273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983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5CEBF8F5494842B655C103512C62E2" ma:contentTypeVersion="15" ma:contentTypeDescription="Create a new document." ma:contentTypeScope="" ma:versionID="755e38ad402f50a29558f24e1311ed54">
  <xsd:schema xmlns:xsd="http://www.w3.org/2001/XMLSchema" xmlns:xs="http://www.w3.org/2001/XMLSchema" xmlns:p="http://schemas.microsoft.com/office/2006/metadata/properties" xmlns:ns2="fcd81a4b-23cc-4926-a456-4127b779fd30" xmlns:ns3="8e4df952-b51f-44bb-b00b-4abce876563b" targetNamespace="http://schemas.microsoft.com/office/2006/metadata/properties" ma:root="true" ma:fieldsID="b84ffc25def93f2b95ef28713cc397dc" ns2:_="" ns3:_="">
    <xsd:import namespace="fcd81a4b-23cc-4926-a456-4127b779fd30"/>
    <xsd:import namespace="8e4df952-b51f-44bb-b00b-4abce876563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d81a4b-23cc-4926-a456-4127b779fd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3be76f96-e7f0-4e7c-b4d8-bf0f4c547e1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2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4df952-b51f-44bb-b00b-4abce876563b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cd81a4b-23cc-4926-a456-4127b779fd30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4C41E1-7E9A-4AC8-8F0E-AE65171B3D9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d81a4b-23cc-4926-a456-4127b779fd30"/>
    <ds:schemaRef ds:uri="8e4df952-b51f-44bb-b00b-4abce87656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A51753-7C57-477A-8C7B-26752F59E9F5}">
  <ds:schemaRefs>
    <ds:schemaRef ds:uri="8e4df952-b51f-44bb-b00b-4abce876563b"/>
    <ds:schemaRef ds:uri="http://purl.org/dc/terms/"/>
    <ds:schemaRef ds:uri="http://schemas.microsoft.com/office/infopath/2007/PartnerControls"/>
    <ds:schemaRef ds:uri="fcd81a4b-23cc-4926-a456-4127b779fd30"/>
    <ds:schemaRef ds:uri="http://purl.org/dc/elements/1.1/"/>
    <ds:schemaRef ds:uri="http://www.w3.org/XML/1998/namespace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33616531-E04C-42F3-89D2-61D4C73E406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706</TotalTime>
  <Words>753</Words>
  <Application>Microsoft Office PowerPoint</Application>
  <PresentationFormat>Widescreen</PresentationFormat>
  <Paragraphs>90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Indi Hodgson-Johnston</dc:creator>
  <cp:lastModifiedBy>Benjamin Stepin</cp:lastModifiedBy>
  <cp:revision>16</cp:revision>
  <dcterms:created xsi:type="dcterms:W3CDTF">2018-06-26T10:23:37Z</dcterms:created>
  <dcterms:modified xsi:type="dcterms:W3CDTF">2025-07-12T11:08:55Z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0x010100A05CEBF8F5494842B655C103512C62E2</vt:lpwstr>
  </property>
  <property fmtid="{D5CDD505-2E9C-101B-9397-08002B2CF9AE}" pid="3" name="MediaServiceImageTags">
    <vt:lpwstr/>
  </property>
</Properties>
</file>